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9"/>
  </p:notesMasterIdLst>
  <p:handoutMasterIdLst>
    <p:handoutMasterId r:id="rId10"/>
  </p:handoutMasterIdLst>
  <p:sldIdLst>
    <p:sldId id="609" r:id="rId2"/>
    <p:sldId id="682" r:id="rId3"/>
    <p:sldId id="678" r:id="rId4"/>
    <p:sldId id="677" r:id="rId5"/>
    <p:sldId id="672" r:id="rId6"/>
    <p:sldId id="680" r:id="rId7"/>
    <p:sldId id="595" r:id="rId8"/>
  </p:sldIdLst>
  <p:sldSz cx="10287000" cy="6858000" type="35mm"/>
  <p:notesSz cx="6858000" cy="92075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339933"/>
    </p:penClr>
  </p:showPr>
  <p:clrMru>
    <a:srgbClr val="E12100"/>
    <a:srgbClr val="BF3F00"/>
    <a:srgbClr val="0023DC"/>
    <a:srgbClr val="0033CC"/>
    <a:srgbClr val="0021E1"/>
    <a:srgbClr val="B66A1C"/>
    <a:srgbClr val="000066"/>
    <a:srgbClr val="DE7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76351" autoAdjust="0"/>
  </p:normalViewPr>
  <p:slideViewPr>
    <p:cSldViewPr snapToGrid="0">
      <p:cViewPr varScale="1">
        <p:scale>
          <a:sx n="85" d="100"/>
          <a:sy n="85" d="100"/>
        </p:scale>
        <p:origin x="-1422" y="-90"/>
      </p:cViewPr>
      <p:guideLst>
        <p:guide orient="horz" pos="2160"/>
        <p:guide pos="32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47125"/>
            <a:ext cx="2971800" cy="4603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47125"/>
            <a:ext cx="2971800" cy="4603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fld id="{EAE5EC9A-3969-4F88-8E0E-267DC8547A0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33500" y="317500"/>
            <a:ext cx="4191000" cy="27400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228600" y="3200400"/>
            <a:ext cx="6400800" cy="5715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5400"/>
            <a:ext cx="2971800" cy="2921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915400"/>
            <a:ext cx="2971800" cy="2921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fld id="{E1C7D564-A305-4314-9C28-9680E3A6C92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049288-7182-42BA-A847-37BCBB10E353}" type="slidenum">
              <a:rPr lang="en-US"/>
              <a:pPr/>
              <a:t>1</a:t>
            </a:fld>
            <a:endParaRPr lang="en-US"/>
          </a:p>
        </p:txBody>
      </p:sp>
      <p:sp>
        <p:nvSpPr>
          <p:cNvPr id="41492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3188" y="317500"/>
            <a:ext cx="4111625" cy="274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49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3200400"/>
            <a:ext cx="6400800" cy="5715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816A87-6747-47BE-A383-92BE3BA2C51E}" type="slidenum">
              <a:rPr lang="en-US"/>
              <a:pPr/>
              <a:t>7</a:t>
            </a:fld>
            <a:endParaRPr lang="en-US"/>
          </a:p>
        </p:txBody>
      </p:sp>
      <p:sp>
        <p:nvSpPr>
          <p:cNvPr id="410521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3188" y="317500"/>
            <a:ext cx="4111625" cy="274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5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3200400"/>
            <a:ext cx="6400800" cy="5715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08" name="Picture 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175" y="0"/>
            <a:ext cx="10290175" cy="6859588"/>
          </a:xfrm>
          <a:prstGeom prst="rect">
            <a:avLst/>
          </a:prstGeom>
          <a:noFill/>
        </p:spPr>
      </p:pic>
      <p:sp>
        <p:nvSpPr>
          <p:cNvPr id="16391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06425" y="1470025"/>
            <a:ext cx="9090025" cy="757238"/>
          </a:xfrm>
        </p:spPr>
        <p:txBody>
          <a:bodyPr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392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06425" y="2579688"/>
            <a:ext cx="9102725" cy="3243262"/>
          </a:xfrm>
        </p:spPr>
        <p:txBody>
          <a:bodyPr/>
          <a:lstStyle>
            <a:lvl1pPr marL="0" indent="0" algn="ctr">
              <a:buFont typeface="Times New Roman" pitchFamily="18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242888" y="6223000"/>
            <a:ext cx="2143125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639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006850" y="6234113"/>
            <a:ext cx="2143125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solidFill>
                  <a:schemeClr val="bg1"/>
                </a:solidFill>
              </a:defRPr>
            </a:lvl1pPr>
          </a:lstStyle>
          <a:p>
            <a:fld id="{696A2928-B60E-4F84-8465-195C6995C9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 build="p" autoUpdateAnimBg="0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639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81888" y="1458913"/>
            <a:ext cx="2254250" cy="44211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5963" y="1458913"/>
            <a:ext cx="6613525" cy="44211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5963" y="1458913"/>
            <a:ext cx="902017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27075" y="2290763"/>
            <a:ext cx="4425950" cy="17176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305425" y="2290763"/>
            <a:ext cx="4425950" cy="17176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727075" y="4160838"/>
            <a:ext cx="9004300" cy="1719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5963" y="1458913"/>
            <a:ext cx="902017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27075" y="2290763"/>
            <a:ext cx="9004300" cy="3589337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7075" y="2290763"/>
            <a:ext cx="4425950" cy="3589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05425" y="2290763"/>
            <a:ext cx="4425950" cy="3589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10" name="Picture 50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-3175" y="0"/>
            <a:ext cx="10290175" cy="6859588"/>
          </a:xfrm>
          <a:prstGeom prst="rect">
            <a:avLst/>
          </a:prstGeom>
          <a:noFill/>
        </p:spPr>
      </p:pic>
      <p:sp>
        <p:nvSpPr>
          <p:cNvPr id="1536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7075" y="2290763"/>
            <a:ext cx="9004300" cy="358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715963" y="1458913"/>
            <a:ext cx="9020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txStyles>
    <p:titleStyle>
      <a:lvl1pPr algn="l" rtl="0" eaLnBrk="0" fontAlgn="base" hangingPunct="0">
        <a:spcBef>
          <a:spcPct val="10000"/>
        </a:spcBef>
        <a:spcAft>
          <a:spcPct val="10000"/>
        </a:spcAft>
        <a:buClr>
          <a:srgbClr val="845C50"/>
        </a:buClr>
        <a:buFont typeface="Times New Roman" pitchFamily="18" charset="0"/>
        <a:defRPr sz="4000" b="1">
          <a:solidFill>
            <a:srgbClr val="DE76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10000"/>
        </a:spcBef>
        <a:spcAft>
          <a:spcPct val="10000"/>
        </a:spcAft>
        <a:buClr>
          <a:srgbClr val="845C50"/>
        </a:buClr>
        <a:buFont typeface="Times New Roman" pitchFamily="18" charset="0"/>
        <a:defRPr sz="4000" b="1">
          <a:solidFill>
            <a:srgbClr val="DE7600"/>
          </a:solidFill>
          <a:latin typeface="Arial" charset="0"/>
        </a:defRPr>
      </a:lvl2pPr>
      <a:lvl3pPr algn="l" rtl="0" eaLnBrk="0" fontAlgn="base" hangingPunct="0">
        <a:spcBef>
          <a:spcPct val="10000"/>
        </a:spcBef>
        <a:spcAft>
          <a:spcPct val="10000"/>
        </a:spcAft>
        <a:buClr>
          <a:srgbClr val="845C50"/>
        </a:buClr>
        <a:buFont typeface="Times New Roman" pitchFamily="18" charset="0"/>
        <a:defRPr sz="4000" b="1">
          <a:solidFill>
            <a:srgbClr val="DE7600"/>
          </a:solidFill>
          <a:latin typeface="Arial" charset="0"/>
        </a:defRPr>
      </a:lvl3pPr>
      <a:lvl4pPr algn="l" rtl="0" eaLnBrk="0" fontAlgn="base" hangingPunct="0">
        <a:spcBef>
          <a:spcPct val="10000"/>
        </a:spcBef>
        <a:spcAft>
          <a:spcPct val="10000"/>
        </a:spcAft>
        <a:buClr>
          <a:srgbClr val="845C50"/>
        </a:buClr>
        <a:buFont typeface="Times New Roman" pitchFamily="18" charset="0"/>
        <a:defRPr sz="4000" b="1">
          <a:solidFill>
            <a:srgbClr val="DE7600"/>
          </a:solidFill>
          <a:latin typeface="Arial" charset="0"/>
        </a:defRPr>
      </a:lvl4pPr>
      <a:lvl5pPr algn="l" rtl="0" eaLnBrk="0" fontAlgn="base" hangingPunct="0">
        <a:spcBef>
          <a:spcPct val="10000"/>
        </a:spcBef>
        <a:spcAft>
          <a:spcPct val="10000"/>
        </a:spcAft>
        <a:buClr>
          <a:srgbClr val="845C50"/>
        </a:buClr>
        <a:buFont typeface="Times New Roman" pitchFamily="18" charset="0"/>
        <a:defRPr sz="4000" b="1">
          <a:solidFill>
            <a:srgbClr val="DE7600"/>
          </a:solidFill>
          <a:latin typeface="Arial" charset="0"/>
        </a:defRPr>
      </a:lvl5pPr>
      <a:lvl6pPr marL="457200" algn="l" rtl="0" eaLnBrk="0" fontAlgn="base" hangingPunct="0">
        <a:spcBef>
          <a:spcPct val="10000"/>
        </a:spcBef>
        <a:spcAft>
          <a:spcPct val="10000"/>
        </a:spcAft>
        <a:buClr>
          <a:srgbClr val="845C50"/>
        </a:buClr>
        <a:buFont typeface="Times New Roman" pitchFamily="18" charset="0"/>
        <a:defRPr sz="4000" b="1">
          <a:solidFill>
            <a:srgbClr val="DE7600"/>
          </a:solidFill>
          <a:latin typeface="Arial" charset="0"/>
        </a:defRPr>
      </a:lvl6pPr>
      <a:lvl7pPr marL="914400" algn="l" rtl="0" eaLnBrk="0" fontAlgn="base" hangingPunct="0">
        <a:spcBef>
          <a:spcPct val="10000"/>
        </a:spcBef>
        <a:spcAft>
          <a:spcPct val="10000"/>
        </a:spcAft>
        <a:buClr>
          <a:srgbClr val="845C50"/>
        </a:buClr>
        <a:buFont typeface="Times New Roman" pitchFamily="18" charset="0"/>
        <a:defRPr sz="4000" b="1">
          <a:solidFill>
            <a:srgbClr val="DE7600"/>
          </a:solidFill>
          <a:latin typeface="Arial" charset="0"/>
        </a:defRPr>
      </a:lvl7pPr>
      <a:lvl8pPr marL="1371600" algn="l" rtl="0" eaLnBrk="0" fontAlgn="base" hangingPunct="0">
        <a:spcBef>
          <a:spcPct val="10000"/>
        </a:spcBef>
        <a:spcAft>
          <a:spcPct val="10000"/>
        </a:spcAft>
        <a:buClr>
          <a:srgbClr val="845C50"/>
        </a:buClr>
        <a:buFont typeface="Times New Roman" pitchFamily="18" charset="0"/>
        <a:defRPr sz="4000" b="1">
          <a:solidFill>
            <a:srgbClr val="DE7600"/>
          </a:solidFill>
          <a:latin typeface="Arial" charset="0"/>
        </a:defRPr>
      </a:lvl8pPr>
      <a:lvl9pPr marL="1828800" algn="l" rtl="0" eaLnBrk="0" fontAlgn="base" hangingPunct="0">
        <a:spcBef>
          <a:spcPct val="10000"/>
        </a:spcBef>
        <a:spcAft>
          <a:spcPct val="10000"/>
        </a:spcAft>
        <a:buClr>
          <a:srgbClr val="845C50"/>
        </a:buClr>
        <a:buFont typeface="Times New Roman" pitchFamily="18" charset="0"/>
        <a:defRPr sz="4000" b="1">
          <a:solidFill>
            <a:srgbClr val="DE76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10000"/>
        </a:spcBef>
        <a:spcAft>
          <a:spcPct val="10000"/>
        </a:spcAft>
        <a:buClr>
          <a:srgbClr val="DE7600"/>
        </a:buClr>
        <a:buFont typeface="Times New Roman" pitchFamily="18" charset="0"/>
        <a:buChar char="•"/>
        <a:defRPr sz="32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10000"/>
        </a:spcBef>
        <a:spcAft>
          <a:spcPct val="10000"/>
        </a:spcAft>
        <a:buClr>
          <a:srgbClr val="DE7600"/>
        </a:buClr>
        <a:buFont typeface="Times New Roman" pitchFamily="18" charset="0"/>
        <a:buChar char="•"/>
        <a:defRPr sz="3200">
          <a:solidFill>
            <a:srgbClr val="000066"/>
          </a:solidFill>
          <a:latin typeface="+mn-lt"/>
        </a:defRPr>
      </a:lvl2pPr>
      <a:lvl3pPr marL="1143000" indent="-228600" algn="l" rtl="0" eaLnBrk="0" fontAlgn="base" hangingPunct="0">
        <a:spcBef>
          <a:spcPct val="10000"/>
        </a:spcBef>
        <a:spcAft>
          <a:spcPct val="10000"/>
        </a:spcAft>
        <a:buClr>
          <a:srgbClr val="DE7600"/>
        </a:buClr>
        <a:buFont typeface="Times New Roman" pitchFamily="18" charset="0"/>
        <a:buChar char="•"/>
        <a:defRPr sz="3200">
          <a:solidFill>
            <a:srgbClr val="000066"/>
          </a:solidFill>
          <a:latin typeface="+mn-lt"/>
        </a:defRPr>
      </a:lvl3pPr>
      <a:lvl4pPr marL="1600200" indent="-228600" algn="l" rtl="0" eaLnBrk="0" fontAlgn="base" hangingPunct="0">
        <a:spcBef>
          <a:spcPct val="10000"/>
        </a:spcBef>
        <a:spcAft>
          <a:spcPct val="10000"/>
        </a:spcAft>
        <a:buClr>
          <a:srgbClr val="DE7600"/>
        </a:buClr>
        <a:buFont typeface="Times New Roman" pitchFamily="18" charset="0"/>
        <a:buChar char="•"/>
        <a:defRPr sz="3200">
          <a:solidFill>
            <a:srgbClr val="000066"/>
          </a:solidFill>
          <a:latin typeface="+mn-lt"/>
        </a:defRPr>
      </a:lvl4pPr>
      <a:lvl5pPr marL="2057400" indent="-228600" algn="l" rtl="0" eaLnBrk="0" fontAlgn="base" hangingPunct="0">
        <a:spcBef>
          <a:spcPct val="10000"/>
        </a:spcBef>
        <a:spcAft>
          <a:spcPct val="10000"/>
        </a:spcAft>
        <a:buClr>
          <a:srgbClr val="DE7600"/>
        </a:buClr>
        <a:buFont typeface="Times New Roman" pitchFamily="18" charset="0"/>
        <a:buChar char="•"/>
        <a:defRPr sz="3200">
          <a:solidFill>
            <a:srgbClr val="000066"/>
          </a:solidFill>
          <a:latin typeface="+mn-lt"/>
        </a:defRPr>
      </a:lvl5pPr>
      <a:lvl6pPr marL="2514600" indent="-228600" algn="l" rtl="0" eaLnBrk="0" fontAlgn="base" hangingPunct="0">
        <a:spcBef>
          <a:spcPct val="10000"/>
        </a:spcBef>
        <a:spcAft>
          <a:spcPct val="10000"/>
        </a:spcAft>
        <a:buClr>
          <a:srgbClr val="DE7600"/>
        </a:buClr>
        <a:buFont typeface="Times New Roman" pitchFamily="18" charset="0"/>
        <a:buChar char="•"/>
        <a:defRPr sz="3200">
          <a:solidFill>
            <a:srgbClr val="000066"/>
          </a:solidFill>
          <a:latin typeface="+mn-lt"/>
        </a:defRPr>
      </a:lvl6pPr>
      <a:lvl7pPr marL="2971800" indent="-228600" algn="l" rtl="0" eaLnBrk="0" fontAlgn="base" hangingPunct="0">
        <a:spcBef>
          <a:spcPct val="10000"/>
        </a:spcBef>
        <a:spcAft>
          <a:spcPct val="10000"/>
        </a:spcAft>
        <a:buClr>
          <a:srgbClr val="DE7600"/>
        </a:buClr>
        <a:buFont typeface="Times New Roman" pitchFamily="18" charset="0"/>
        <a:buChar char="•"/>
        <a:defRPr sz="3200">
          <a:solidFill>
            <a:srgbClr val="000066"/>
          </a:solidFill>
          <a:latin typeface="+mn-lt"/>
        </a:defRPr>
      </a:lvl7pPr>
      <a:lvl8pPr marL="3429000" indent="-228600" algn="l" rtl="0" eaLnBrk="0" fontAlgn="base" hangingPunct="0">
        <a:spcBef>
          <a:spcPct val="10000"/>
        </a:spcBef>
        <a:spcAft>
          <a:spcPct val="10000"/>
        </a:spcAft>
        <a:buClr>
          <a:srgbClr val="DE7600"/>
        </a:buClr>
        <a:buFont typeface="Times New Roman" pitchFamily="18" charset="0"/>
        <a:buChar char="•"/>
        <a:defRPr sz="3200">
          <a:solidFill>
            <a:srgbClr val="000066"/>
          </a:solidFill>
          <a:latin typeface="+mn-lt"/>
        </a:defRPr>
      </a:lvl8pPr>
      <a:lvl9pPr marL="3886200" indent="-228600" algn="l" rtl="0" eaLnBrk="0" fontAlgn="base" hangingPunct="0">
        <a:spcBef>
          <a:spcPct val="10000"/>
        </a:spcBef>
        <a:spcAft>
          <a:spcPct val="10000"/>
        </a:spcAft>
        <a:buClr>
          <a:srgbClr val="DE7600"/>
        </a:buClr>
        <a:buFont typeface="Times New Roman" pitchFamily="18" charset="0"/>
        <a:buChar char="•"/>
        <a:defRPr sz="3200">
          <a:solidFill>
            <a:srgbClr val="00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482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588"/>
            <a:ext cx="10290175" cy="6859588"/>
          </a:xfrm>
          <a:prstGeom prst="rect">
            <a:avLst/>
          </a:prstGeom>
          <a:noFill/>
        </p:spPr>
      </p:pic>
      <p:sp>
        <p:nvSpPr>
          <p:cNvPr id="4148233" name="Rectangle 9"/>
          <p:cNvSpPr>
            <a:spLocks noChangeArrowheads="1"/>
          </p:cNvSpPr>
          <p:nvPr/>
        </p:nvSpPr>
        <p:spPr bwMode="auto">
          <a:xfrm>
            <a:off x="509588" y="4392676"/>
            <a:ext cx="9402508" cy="1680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55000"/>
              </a:lnSpc>
            </a:pPr>
            <a:r>
              <a:rPr lang="en-US" sz="3300" dirty="0" smtClean="0"/>
              <a:t>H1N1 After Action Follow-up</a:t>
            </a:r>
            <a:endParaRPr lang="en-US" sz="3300" dirty="0"/>
          </a:p>
          <a:p>
            <a:pPr algn="ctr">
              <a:lnSpc>
                <a:spcPct val="55000"/>
              </a:lnSpc>
            </a:pPr>
            <a:r>
              <a:rPr lang="en-US" sz="3300" dirty="0"/>
              <a:t> </a:t>
            </a:r>
            <a:r>
              <a:rPr lang="en-US" sz="2400" dirty="0"/>
              <a:t>Cindy Gleason, H1N1 Pan Flu </a:t>
            </a:r>
            <a:r>
              <a:rPr lang="en-US" sz="2400" dirty="0" smtClean="0"/>
              <a:t>Coordinator</a:t>
            </a:r>
          </a:p>
          <a:p>
            <a:pPr algn="ctr">
              <a:lnSpc>
                <a:spcPct val="55000"/>
              </a:lnSpc>
            </a:pPr>
            <a:r>
              <a:rPr lang="en-US" sz="2400" dirty="0" smtClean="0"/>
              <a:t>Countermeasure &amp; Training Section Manager</a:t>
            </a:r>
            <a:endParaRPr lang="en-US" sz="2400" dirty="0"/>
          </a:p>
          <a:p>
            <a:pPr algn="ctr">
              <a:lnSpc>
                <a:spcPct val="55000"/>
              </a:lnSpc>
            </a:pPr>
            <a:r>
              <a:rPr lang="en-US" sz="2400" dirty="0"/>
              <a:t>Washington State Dept of Health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53712" y="310896"/>
            <a:ext cx="48463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Tribal Emergency Preparedness Conference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9163" y="507937"/>
            <a:ext cx="6526085" cy="762000"/>
          </a:xfrm>
        </p:spPr>
        <p:txBody>
          <a:bodyPr/>
          <a:lstStyle/>
          <a:p>
            <a:r>
              <a:rPr lang="en-US" dirty="0" smtClean="0"/>
              <a:t>DOH After Action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5363" y="1595819"/>
            <a:ext cx="9004300" cy="4128325"/>
          </a:xfrm>
        </p:spPr>
        <p:txBody>
          <a:bodyPr/>
          <a:lstStyle/>
          <a:p>
            <a:r>
              <a:rPr lang="en-US" dirty="0" smtClean="0"/>
              <a:t>DOH conducted after action conferences with partners  March – July 2010</a:t>
            </a:r>
          </a:p>
          <a:p>
            <a:r>
              <a:rPr lang="en-US" dirty="0" smtClean="0"/>
              <a:t>Input accepted verbally (in-person or via conference call) or in writing</a:t>
            </a:r>
          </a:p>
          <a:p>
            <a:r>
              <a:rPr lang="en-US" dirty="0" smtClean="0"/>
              <a:t>Requested input on strengths and areas of improvement on key program areas</a:t>
            </a:r>
          </a:p>
          <a:p>
            <a:r>
              <a:rPr lang="en-US" dirty="0" smtClean="0"/>
              <a:t>Requested suggestions on recommendations for improvement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0440" y="782257"/>
            <a:ext cx="6766560" cy="762000"/>
          </a:xfrm>
        </p:spPr>
        <p:txBody>
          <a:bodyPr/>
          <a:lstStyle/>
          <a:p>
            <a:r>
              <a:rPr lang="en-US" dirty="0" smtClean="0"/>
              <a:t>After Action Process - Tribes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7075" y="1632395"/>
            <a:ext cx="9004300" cy="3589337"/>
          </a:xfrm>
        </p:spPr>
        <p:txBody>
          <a:bodyPr/>
          <a:lstStyle/>
          <a:p>
            <a:pPr lvl="0"/>
            <a:r>
              <a:rPr lang="en-US" dirty="0" smtClean="0"/>
              <a:t>DOH requested input on process at AIHC mtg. - Feb. 2010</a:t>
            </a:r>
          </a:p>
          <a:p>
            <a:pPr lvl="0"/>
            <a:r>
              <a:rPr lang="en-US" dirty="0" smtClean="0"/>
              <a:t>Conference call with AIHC committee – mid June</a:t>
            </a:r>
          </a:p>
          <a:p>
            <a:pPr lvl="0"/>
            <a:r>
              <a:rPr lang="en-US" dirty="0" smtClean="0"/>
              <a:t>Conference call with Tribes – mid July</a:t>
            </a:r>
          </a:p>
          <a:p>
            <a:pPr lvl="0"/>
            <a:r>
              <a:rPr lang="en-US" dirty="0" smtClean="0"/>
              <a:t>Follow-up email and phone calls – AIHC staff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9584" y="379921"/>
            <a:ext cx="6169978" cy="762000"/>
          </a:xfrm>
        </p:spPr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7075" y="1486091"/>
            <a:ext cx="9004300" cy="3589337"/>
          </a:xfrm>
        </p:spPr>
        <p:txBody>
          <a:bodyPr/>
          <a:lstStyle/>
          <a:p>
            <a:r>
              <a:rPr lang="en-US" dirty="0" smtClean="0"/>
              <a:t>DOH and Tribes will continue to work to enhance relationships and coordination</a:t>
            </a:r>
          </a:p>
          <a:p>
            <a:r>
              <a:rPr lang="en-US" dirty="0" smtClean="0"/>
              <a:t>DOH and AIHC will continue to plan discussions on specific topics in the coming months</a:t>
            </a:r>
          </a:p>
          <a:p>
            <a:r>
              <a:rPr lang="en-US" dirty="0" smtClean="0"/>
              <a:t>Local health and Tribes will work to enhance relationships and coordination efforts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5536" y="507937"/>
            <a:ext cx="6554026" cy="762000"/>
          </a:xfrm>
        </p:spPr>
        <p:txBody>
          <a:bodyPr/>
          <a:lstStyle/>
          <a:p>
            <a:r>
              <a:rPr lang="en-US" dirty="0" smtClean="0"/>
              <a:t>Tribal Highlights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0499" y="1467803"/>
            <a:ext cx="9004300" cy="3589337"/>
          </a:xfrm>
        </p:spPr>
        <p:txBody>
          <a:bodyPr/>
          <a:lstStyle/>
          <a:p>
            <a:pPr lvl="0"/>
            <a:r>
              <a:rPr lang="en-US" dirty="0" smtClean="0"/>
              <a:t>Sheryl Lowe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10128" y="453073"/>
            <a:ext cx="6407722" cy="762000"/>
          </a:xfrm>
        </p:spPr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7075" y="1668971"/>
            <a:ext cx="9004300" cy="3589337"/>
          </a:xfrm>
        </p:spPr>
        <p:txBody>
          <a:bodyPr/>
          <a:lstStyle/>
          <a:p>
            <a:pPr lvl="0"/>
            <a:r>
              <a:rPr lang="en-US" dirty="0" smtClean="0"/>
              <a:t>What were some lessons learned and best practices from other states?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4207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88" y="0"/>
            <a:ext cx="10290176" cy="68595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ambrian7-05-02 ">
  <a:themeElements>
    <a:clrScheme name="">
      <a:dk1>
        <a:srgbClr val="5F5F5F"/>
      </a:dk1>
      <a:lt1>
        <a:srgbClr val="FEFDFF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9D8DA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cambrian7-05-02 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mbrian7-05-02 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brian7-05-02 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brian7-05-02 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6674</TotalTime>
  <Words>173</Words>
  <Application>Microsoft Office PowerPoint</Application>
  <PresentationFormat>35mm Slides</PresentationFormat>
  <Paragraphs>25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cambrian7-05-02 </vt:lpstr>
      <vt:lpstr>Slide 1</vt:lpstr>
      <vt:lpstr>DOH After Action Process</vt:lpstr>
      <vt:lpstr>After Action Process - Tribes</vt:lpstr>
      <vt:lpstr>Next steps</vt:lpstr>
      <vt:lpstr>Tribal Highlights</vt:lpstr>
      <vt:lpstr>Discussion</vt:lpstr>
      <vt:lpstr>Slide 7</vt:lpstr>
    </vt:vector>
  </TitlesOfParts>
  <Company>Washington State Department of Health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Washington State Department of Health</dc:creator>
  <cp:lastModifiedBy>tcasey</cp:lastModifiedBy>
  <cp:revision>509</cp:revision>
  <cp:lastPrinted>2003-12-02T22:25:55Z</cp:lastPrinted>
  <dcterms:created xsi:type="dcterms:W3CDTF">2002-08-19T23:27:27Z</dcterms:created>
  <dcterms:modified xsi:type="dcterms:W3CDTF">2010-09-21T15:53:37Z</dcterms:modified>
</cp:coreProperties>
</file>